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638" r:id="rId3"/>
    <p:sldId id="625" r:id="rId4"/>
    <p:sldId id="626" r:id="rId5"/>
    <p:sldId id="632" r:id="rId6"/>
    <p:sldId id="634" r:id="rId7"/>
    <p:sldId id="631" r:id="rId8"/>
    <p:sldId id="627" r:id="rId9"/>
    <p:sldId id="633" r:id="rId10"/>
    <p:sldId id="629" r:id="rId11"/>
    <p:sldId id="636" r:id="rId12"/>
    <p:sldId id="63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EUDO JUNIOR SOUZA CONSTANCIO" initials="CJS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7C80"/>
    <a:srgbClr val="E48F00"/>
    <a:srgbClr val="FF6600"/>
    <a:srgbClr val="FFCC66"/>
    <a:srgbClr val="F5AD00"/>
    <a:srgbClr val="980200"/>
    <a:srgbClr val="F3C000"/>
    <a:srgbClr val="C2272D"/>
    <a:srgbClr val="D75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88766" autoAdjust="0"/>
  </p:normalViewPr>
  <p:slideViewPr>
    <p:cSldViewPr snapToGrid="0">
      <p:cViewPr>
        <p:scale>
          <a:sx n="71" d="100"/>
          <a:sy n="71" d="100"/>
        </p:scale>
        <p:origin x="774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E0F19-25E4-4541-9E0C-B859E49905D7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7520-1BFF-4E33-B6EA-E2838F5E64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2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47520-1BFF-4E33-B6EA-E2838F5E640F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15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47520-1BFF-4E33-B6EA-E2838F5E640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781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47520-1BFF-4E33-B6EA-E2838F5E640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40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50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8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2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454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60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99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57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13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16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91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1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41C4-461F-489B-9A4D-19F8374D2E6A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E7D72-99AE-4E9D-8410-3543D4921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53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57C9B-80BC-4D5E-9DCA-00529310C0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649B5F-A3D8-41AD-BC47-CE0D929765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63AD521E-2FE4-4260-9EEE-E2BBC25D5A7B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52444971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86762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3765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pt-BR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323060"/>
                  </a:ext>
                </a:extLst>
              </a:tr>
            </a:tbl>
          </a:graphicData>
        </a:graphic>
      </p:graphicFrame>
      <p:pic>
        <p:nvPicPr>
          <p:cNvPr id="1028" name="Picture 4" descr="Estado do Espírito Santo, conheça a terra capixaba.">
            <a:extLst>
              <a:ext uri="{FF2B5EF4-FFF2-40B4-BE49-F238E27FC236}">
                <a16:creationId xmlns:a16="http://schemas.microsoft.com/office/drawing/2014/main" id="{E063F270-1857-4F77-8EFA-27D26ACF2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28" y="678873"/>
            <a:ext cx="11152908" cy="557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C893F4-6747-421C-BC6F-2E7CFC183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E7D72-99AE-4E9D-8410-3543D492116B}" type="slidenum">
              <a:rPr lang="pt-BR" smtClean="0"/>
              <a:pPr/>
              <a:t>1</a:t>
            </a:fld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3FCF2BE8-CAFE-4EF6-AA8F-FF31A0689806}"/>
              </a:ext>
            </a:extLst>
          </p:cNvPr>
          <p:cNvSpPr txBox="1">
            <a:spLocks/>
          </p:cNvSpPr>
          <p:nvPr/>
        </p:nvSpPr>
        <p:spPr>
          <a:xfrm>
            <a:off x="540328" y="2635999"/>
            <a:ext cx="11450780" cy="1476395"/>
          </a:xfrm>
          <a:prstGeom prst="rect">
            <a:avLst/>
          </a:prstGeom>
          <a:noFill/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7000"/>
              </a:lnSpc>
              <a:spcBef>
                <a:spcPts val="0"/>
              </a:spcBef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MEDIDAS QUALIFICADAS EXTRAORDINÁRIAS E TRANSVERSAIS PARA O ENFRENTAMENTO DA COVID-19</a:t>
            </a:r>
          </a:p>
        </p:txBody>
      </p:sp>
      <p:pic>
        <p:nvPicPr>
          <p:cNvPr id="12" name="Picture 4" descr="Estado do Espírito Santo, conheça a terra capixaba.">
            <a:extLst>
              <a:ext uri="{FF2B5EF4-FFF2-40B4-BE49-F238E27FC236}">
                <a16:creationId xmlns:a16="http://schemas.microsoft.com/office/drawing/2014/main" id="{D8118307-3161-457B-B5A5-13605C962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28" y="710404"/>
            <a:ext cx="11152908" cy="557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769B6218-1100-44C6-BCAE-665EA593734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727" t="13454" r="14000" b="15636"/>
          <a:stretch/>
        </p:blipFill>
        <p:spPr>
          <a:xfrm>
            <a:off x="265149" y="223932"/>
            <a:ext cx="1620981" cy="1612711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06CBCC3-B926-4165-B5D5-FF552870A0A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727" t="13454" r="14000" b="15636"/>
          <a:stretch/>
        </p:blipFill>
        <p:spPr>
          <a:xfrm>
            <a:off x="10370128" y="178546"/>
            <a:ext cx="1620981" cy="1612711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B64A188A-0A63-4ACC-B10B-5D23496A15A6}"/>
              </a:ext>
            </a:extLst>
          </p:cNvPr>
          <p:cNvSpPr txBox="1">
            <a:spLocks/>
          </p:cNvSpPr>
          <p:nvPr/>
        </p:nvSpPr>
        <p:spPr>
          <a:xfrm>
            <a:off x="0" y="2667531"/>
            <a:ext cx="12192000" cy="14763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7000"/>
              </a:lnSpc>
              <a:spcBef>
                <a:spcPts val="0"/>
              </a:spcBef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MEDIDAS RESTRITIVAS EM FAVOR DA VIDA</a:t>
            </a:r>
          </a:p>
        </p:txBody>
      </p:sp>
    </p:spTree>
    <p:extLst>
      <p:ext uri="{BB962C8B-B14F-4D97-AF65-F5344CB8AC3E}">
        <p14:creationId xmlns:p14="http://schemas.microsoft.com/office/powerpoint/2010/main" val="1618472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D2EFC7-3D33-4CF3-AE8F-39B2CD50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274587"/>
              </p:ext>
            </p:extLst>
          </p:nvPr>
        </p:nvGraphicFramePr>
        <p:xfrm>
          <a:off x="1" y="-1"/>
          <a:ext cx="12191999" cy="707079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3029415389"/>
                    </a:ext>
                  </a:extLst>
                </a:gridCol>
                <a:gridCol w="1506079">
                  <a:extLst>
                    <a:ext uri="{9D8B030D-6E8A-4147-A177-3AD203B41FA5}">
                      <a16:colId xmlns:a16="http://schemas.microsoft.com/office/drawing/2014/main" val="2594785486"/>
                    </a:ext>
                  </a:extLst>
                </a:gridCol>
                <a:gridCol w="10198240">
                  <a:extLst>
                    <a:ext uri="{9D8B030D-6E8A-4147-A177-3AD203B41FA5}">
                      <a16:colId xmlns:a16="http://schemas.microsoft.com/office/drawing/2014/main" val="30122863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rgbClr val="9900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 A SEREM IMPLEMENTADAS PELO ESTADO, MUNICÍPIOS E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TODA SOCIEDADE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extLst>
                  <a:ext uri="{0D108BD9-81ED-4DB2-BD59-A6C34878D82A}">
                    <a16:rowId xmlns:a16="http://schemas.microsoft.com/office/drawing/2014/main" val="785990853"/>
                  </a:ext>
                </a:extLst>
              </a:tr>
              <a:tr h="63507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RESTRITIVAS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vert="vert27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Transporte Público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Fica suspensa pelo prazo de 14 (quatorze) dias a utilização do passe-escolar no transporte público metropolitano - TRANSCOL.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endParaRPr lang="pt-B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18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Estado garantirá a manutenção de 100% (cem por cento) da frota do TRANSCOL, no período de vigência do presente Decreto.</a:t>
                      </a:r>
                      <a:endParaRPr lang="pt-BR" sz="18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2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423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D2EFC7-3D33-4CF3-AE8F-39B2CD50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42907"/>
              </p:ext>
            </p:extLst>
          </p:nvPr>
        </p:nvGraphicFramePr>
        <p:xfrm>
          <a:off x="1" y="0"/>
          <a:ext cx="12191999" cy="6858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3029415389"/>
                    </a:ext>
                  </a:extLst>
                </a:gridCol>
                <a:gridCol w="1506079">
                  <a:extLst>
                    <a:ext uri="{9D8B030D-6E8A-4147-A177-3AD203B41FA5}">
                      <a16:colId xmlns:a16="http://schemas.microsoft.com/office/drawing/2014/main" val="2594785486"/>
                    </a:ext>
                  </a:extLst>
                </a:gridCol>
                <a:gridCol w="10198240">
                  <a:extLst>
                    <a:ext uri="{9D8B030D-6E8A-4147-A177-3AD203B41FA5}">
                      <a16:colId xmlns:a16="http://schemas.microsoft.com/office/drawing/2014/main" val="301228633"/>
                    </a:ext>
                  </a:extLst>
                </a:gridCol>
              </a:tblGrid>
              <a:tr h="698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rgbClr val="9900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 A SEREM IMPLEMENTADAS PELO ESTADO, MUNICÍPIOS E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TODA SOCIEDADE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extLst>
                  <a:ext uri="{0D108BD9-81ED-4DB2-BD59-A6C34878D82A}">
                    <a16:rowId xmlns:a16="http://schemas.microsoft.com/office/drawing/2014/main" val="785990853"/>
                  </a:ext>
                </a:extLst>
              </a:tr>
              <a:tr h="61596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</a:t>
                      </a:r>
                      <a:r>
                        <a:rPr lang="pt-BR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RESTRITIVAS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vert="vert27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Atividades Educacionais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Fica suspensa a atividade educacional presencial em todos os níveis.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endParaRPr lang="pt-B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Ficam suspensos os cursos livres presenciais.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pt-BR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atividades educacionais presenciais (capacitação e treinamento) das áreas de saúde e segurança pública estão autorizadas. </a:t>
                      </a:r>
                      <a:endParaRPr lang="pt-BR" sz="18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2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87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98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26B50-CC44-4905-909F-9D3BBED6B398}"/>
              </a:ext>
            </a:extLst>
          </p:cNvPr>
          <p:cNvSpPr txBox="1">
            <a:spLocks/>
          </p:cNvSpPr>
          <p:nvPr/>
        </p:nvSpPr>
        <p:spPr>
          <a:xfrm>
            <a:off x="0" y="318463"/>
            <a:ext cx="12192000" cy="14763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7000"/>
              </a:lnSpc>
              <a:spcBef>
                <a:spcPts val="0"/>
              </a:spcBef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MEDIDAS RESTRITIVAS DO RISCO EXTREMO PARA O ENFRENTAMENTO DA COVID-19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55E63F1-AAF3-4648-8AC4-1349A8AFAB09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13435303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971691"/>
                  </a:ext>
                </a:extLst>
              </a:tr>
            </a:tbl>
          </a:graphicData>
        </a:graphic>
      </p:graphicFrame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302F0D39-1A34-412E-9C5A-6247AA3402C9}"/>
              </a:ext>
            </a:extLst>
          </p:cNvPr>
          <p:cNvGraphicFramePr>
            <a:graphicFrameLocks noGrp="1"/>
          </p:cNvGraphicFramePr>
          <p:nvPr/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399241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rgbClr val="FFCCFF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563244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6BECDAA1-A31B-416F-B87A-417527C49448}"/>
              </a:ext>
            </a:extLst>
          </p:cNvPr>
          <p:cNvSpPr txBox="1"/>
          <p:nvPr/>
        </p:nvSpPr>
        <p:spPr>
          <a:xfrm>
            <a:off x="0" y="2006748"/>
            <a:ext cx="12192000" cy="3431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5625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edidas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qualificadas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elo prazo de 14 (quatorze) dias para o enfrentamento da emergência de saúde pública decorrentes do surto causado pelo novo coronavírus (COVID-19) em todos os Municípios do Estado do Espírito Santo.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25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Suspensão temporária da classificação dos Municípios com base no mapeamento de risco previsto no Decreto nº 4.636-R, de 19 de abril de 2020.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25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plicadas as medidas qualificadas correspondentes a classificação de risco baixo, moderado e alto veiculadas em portaria(s) editada(s) pelo Secretário de Estado de Saúde.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25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ão afasta as medidas qualificadas adotadas em atos específicos expedidos pelo Chefe do Poder Executivo Estadual ou pelo Secretário de Estado da Saúde, anteriormente ou posteriormente, a publicação deste Decreto.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25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Caberá aos Municípios a implementação destas medidas qualificadas veiculadas neste Decreto, com o apoio do Estado, que atuará em caráter subsidiário.</a:t>
            </a:r>
            <a:r>
              <a:rPr lang="pt-B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algn="just">
              <a:spcAft>
                <a:spcPts val="600"/>
              </a:spcAft>
            </a:pP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0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662DC-F233-4EF6-865A-919F4BE95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40577"/>
            <a:ext cx="12192000" cy="528822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t-BR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MEDIDAS RESTRITIVAS DO RISCO EXTREMO</a:t>
            </a: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CD334F58-4BD8-45DD-B117-681251947EA2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1343530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971691"/>
                  </a:ext>
                </a:extLst>
              </a:tr>
            </a:tbl>
          </a:graphicData>
        </a:graphic>
      </p:graphicFrame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DE8BCC4-3E4E-4583-852D-0A78A4FF2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55081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399241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563244"/>
                  </a:ext>
                </a:extLst>
              </a:tr>
            </a:tbl>
          </a:graphicData>
        </a:graphic>
      </p:graphicFrame>
      <p:graphicFrame>
        <p:nvGraphicFramePr>
          <p:cNvPr id="4" name="Tabela 5">
            <a:extLst>
              <a:ext uri="{FF2B5EF4-FFF2-40B4-BE49-F238E27FC236}">
                <a16:creationId xmlns:a16="http://schemas.microsoft.com/office/drawing/2014/main" id="{B79878E3-4FB9-4BDB-8128-3E6F8B74C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93251"/>
              </p:ext>
            </p:extLst>
          </p:nvPr>
        </p:nvGraphicFramePr>
        <p:xfrm>
          <a:off x="0" y="1145135"/>
          <a:ext cx="12192000" cy="538133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05263">
                  <a:extLst>
                    <a:ext uri="{9D8B030D-6E8A-4147-A177-3AD203B41FA5}">
                      <a16:colId xmlns:a16="http://schemas.microsoft.com/office/drawing/2014/main" val="2885012190"/>
                    </a:ext>
                  </a:extLst>
                </a:gridCol>
                <a:gridCol w="10186737">
                  <a:extLst>
                    <a:ext uri="{9D8B030D-6E8A-4147-A177-3AD203B41FA5}">
                      <a16:colId xmlns:a16="http://schemas.microsoft.com/office/drawing/2014/main" val="2869442698"/>
                    </a:ext>
                  </a:extLst>
                </a:gridCol>
              </a:tblGrid>
              <a:tr h="889929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Representam quais procedimentos toda</a:t>
                      </a:r>
                      <a:r>
                        <a:rPr lang="pt-BR" baseline="0" dirty="0"/>
                        <a:t> a sociedade e atividades econômicas devem adotar para realização das </a:t>
                      </a:r>
                      <a:r>
                        <a:rPr lang="pt-BR" dirty="0"/>
                        <a:t>atividades essenciais, do funcionamento de estabelecimentos com atividade econômica, do uso</a:t>
                      </a:r>
                      <a:r>
                        <a:rPr lang="pt-BR" baseline="0" dirty="0"/>
                        <a:t> do</a:t>
                      </a:r>
                      <a:r>
                        <a:rPr lang="pt-BR" dirty="0"/>
                        <a:t> transporte público, das atividades educacionais e para</a:t>
                      </a:r>
                      <a:r>
                        <a:rPr lang="pt-BR" baseline="0" dirty="0"/>
                        <a:t> o convívio social seguro.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141139"/>
                  </a:ext>
                </a:extLst>
              </a:tr>
              <a:tr h="1087339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Sociais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Referem-se às atitudes e comportamentos das pessoas e sociedade nas suas relações diárias de convivência social. A percepção de risco é fundamental para a mudança de compreensão com relação à necessidade de isolamento social, distanciamento individual, utilização de máscaras e higienização local e pessoal.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944973"/>
                  </a:ext>
                </a:extLst>
              </a:tr>
              <a:tr h="836414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Comerciais</a:t>
                      </a:r>
                    </a:p>
                    <a:p>
                      <a:pPr algn="ctr"/>
                      <a:r>
                        <a:rPr lang="pt-BR" dirty="0"/>
                        <a:t>Serviços</a:t>
                      </a:r>
                    </a:p>
                    <a:p>
                      <a:pPr algn="ctr"/>
                      <a:r>
                        <a:rPr lang="pt-BR" dirty="0"/>
                        <a:t>Indústrias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Referem-se às atitudes e comportamentos das atividades comerciais, de serviços e industriais, e funcionários na condução das medidas estabelecidas nas regras sociais. As medidas qualificadas são calibradas, conforme o tipo de atividade. É necessário que os setores estejam envolvidos na fiscalização das medidas.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6011021"/>
                  </a:ext>
                </a:extLst>
              </a:tr>
              <a:tr h="10954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Transporte público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Referem-se às atitudes e comportamentos das pessoas que utilizam o serviço de transporte público e os operadores do sistema. Diante da dificuldade de se estabelecer o distanciamento individual, é altamente recomendado o uso de máscaras e higienização continuada nos ônibus.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1067584"/>
                  </a:ext>
                </a:extLst>
              </a:tr>
              <a:tr h="10954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Atividades educacionais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Referem-se às atitudes e comportamentos das atividades educacionais, conforme o tipo de atividade, livre ou regular, bem com a faixa etária. É altamente recomendado o uso de máscaras e higienização continuada.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8893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121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D2EFC7-3D33-4CF3-AE8F-39B2CD50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341903"/>
              </p:ext>
            </p:extLst>
          </p:nvPr>
        </p:nvGraphicFramePr>
        <p:xfrm>
          <a:off x="0" y="3"/>
          <a:ext cx="12192001" cy="703544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3029415389"/>
                    </a:ext>
                  </a:extLst>
                </a:gridCol>
                <a:gridCol w="11704321">
                  <a:extLst>
                    <a:ext uri="{9D8B030D-6E8A-4147-A177-3AD203B41FA5}">
                      <a16:colId xmlns:a16="http://schemas.microsoft.com/office/drawing/2014/main" val="2594785486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extLst>
                  <a:ext uri="{0D108BD9-81ED-4DB2-BD59-A6C34878D82A}">
                    <a16:rowId xmlns:a16="http://schemas.microsoft.com/office/drawing/2014/main" val="785990853"/>
                  </a:ext>
                </a:extLst>
              </a:tr>
              <a:tr h="63154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RESTRITIVAS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vert="vert27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Atividades Essenciais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975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1 - Assistência à saúde, incluindo serviços médicos e hospitalares;</a:t>
                      </a:r>
                    </a:p>
                    <a:p>
                      <a:pPr marL="180975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2 - Serviços públicos considerados essenciais, de acordo com manifestação do Poder, Órgão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 Entidade;</a:t>
                      </a:r>
                    </a:p>
                    <a:p>
                      <a:pPr marL="180975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3 - Atividades industriais;</a:t>
                      </a:r>
                    </a:p>
                    <a:p>
                      <a:pPr marL="180975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4 - Assistência social e atendimento à população em situação de vulnerabilidade;</a:t>
                      </a:r>
                    </a:p>
                    <a:p>
                      <a:pPr marL="180975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5 - Atividades de segurança pública e privada, incluindo a vigilância, a guarda e a custódia de presos;</a:t>
                      </a:r>
                    </a:p>
                    <a:p>
                      <a:pPr marL="180975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6 - Atividades envolvendo produtos de saúde, higiene e gêneros alimentícios, incluindo atividade agropecuária, farmácias, comércio atacadista, hipermercados, supermercados, minimercados, hortifrútis, padarias e lojas de produtos alimentícios;</a:t>
                      </a:r>
                    </a:p>
                    <a:p>
                      <a:pPr marL="180975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7 - Atividades envolvendo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equipamentos de infraestrutura, instalações, máquinas e equipamentos em geral, incluídos elevadores, escadas rolantes e equipamentos de refrigeração e climatização;</a:t>
                      </a:r>
                    </a:p>
                    <a:p>
                      <a:pPr marL="1809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8 - Atividades envolvendo insumos necessários aos serviços essenciais, incluindo lojas de insumos agrícolas e lojas de material de construção civil;</a:t>
                      </a:r>
                    </a:p>
                  </a:txBody>
                  <a:tcPr marL="40294" marR="40294" marT="0" marB="0"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05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9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D2EFC7-3D33-4CF3-AE8F-39B2CD50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11230"/>
              </p:ext>
            </p:extLst>
          </p:nvPr>
        </p:nvGraphicFramePr>
        <p:xfrm>
          <a:off x="0" y="1"/>
          <a:ext cx="12192001" cy="685799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3029415389"/>
                    </a:ext>
                  </a:extLst>
                </a:gridCol>
                <a:gridCol w="11704321">
                  <a:extLst>
                    <a:ext uri="{9D8B030D-6E8A-4147-A177-3AD203B41FA5}">
                      <a16:colId xmlns:a16="http://schemas.microsoft.com/office/drawing/2014/main" val="2594785486"/>
                    </a:ext>
                  </a:extLst>
                </a:gridCol>
              </a:tblGrid>
              <a:tr h="710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extLst>
                  <a:ext uri="{0D108BD9-81ED-4DB2-BD59-A6C34878D82A}">
                    <a16:rowId xmlns:a16="http://schemas.microsoft.com/office/drawing/2014/main" val="785990853"/>
                  </a:ext>
                </a:extLst>
              </a:tr>
              <a:tr h="61479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RESTRITIVAS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vert="vert27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Atividades Essenciais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b="1" dirty="0">
                        <a:effectLst/>
                      </a:endParaRPr>
                    </a:p>
                    <a:p>
                      <a:pPr marL="1809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9 - Comercialização de produtos e serviços de cuidados animais;</a:t>
                      </a:r>
                    </a:p>
                    <a:p>
                      <a:pPr marL="1809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10 - Geração, transmissão e distribuição de energia elétrica;</a:t>
                      </a:r>
                    </a:p>
                    <a:p>
                      <a:pPr marL="1809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11 - Transporte público coletivo;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passageiros por táxi e transporte privado urbano por meio de aplicativo ; para atendimento a serviços e atividades essenciais;</a:t>
                      </a:r>
                    </a:p>
                    <a:p>
                      <a:pPr marL="1809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12 - Casa de peças e oficinas de reparação de veículos automotores;</a:t>
                      </a:r>
                    </a:p>
                    <a:p>
                      <a:pPr marL="180975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13 - Telecomunicações, internet,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serviços relacionados à tecnologia da informação e de processamento de dados (</a:t>
                      </a:r>
                      <a:r>
                        <a:rPr lang="pt-BR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center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para suporte de outras atividades essenciais;</a:t>
                      </a:r>
                    </a:p>
                    <a:p>
                      <a:pPr marL="180975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14 - Serviços funerários;</a:t>
                      </a:r>
                    </a:p>
                    <a:p>
                      <a:pPr marL="180975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15 - Agências  bancárias,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casas lotéricas e serviços postais;</a:t>
                      </a: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16 - Atividades  da construção civil;</a:t>
                      </a: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17 - Atividades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petróleo,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combustíveis, biocombustíveis, gás liquefeito de petróleo e demais derivados de petróleo, incluindo postos de combustíveis, produção, transporte e distribuição de gás natural;</a:t>
                      </a:r>
                    </a:p>
                  </a:txBody>
                  <a:tcPr marL="40294" marR="40294" marT="0" marB="0"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05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12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D2EFC7-3D33-4CF3-AE8F-39B2CD50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671912"/>
              </p:ext>
            </p:extLst>
          </p:nvPr>
        </p:nvGraphicFramePr>
        <p:xfrm>
          <a:off x="0" y="1"/>
          <a:ext cx="12192001" cy="685799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3029415389"/>
                    </a:ext>
                  </a:extLst>
                </a:gridCol>
                <a:gridCol w="11704321">
                  <a:extLst>
                    <a:ext uri="{9D8B030D-6E8A-4147-A177-3AD203B41FA5}">
                      <a16:colId xmlns:a16="http://schemas.microsoft.com/office/drawing/2014/main" val="2594785486"/>
                    </a:ext>
                  </a:extLst>
                </a:gridCol>
              </a:tblGrid>
              <a:tr h="710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extLst>
                  <a:ext uri="{0D108BD9-81ED-4DB2-BD59-A6C34878D82A}">
                    <a16:rowId xmlns:a16="http://schemas.microsoft.com/office/drawing/2014/main" val="785990853"/>
                  </a:ext>
                </a:extLst>
              </a:tr>
              <a:tr h="61479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RESTRITIVAS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vert="vert27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Atividades Essenciais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b="1" dirty="0">
                        <a:effectLst/>
                      </a:endParaRP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18 - Serviços de distribuição de água, incluindo distribuidoras de água a granel ou envasada;</a:t>
                      </a: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19 - Atividades de jornalismo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serviços de radiodifusão sonora e de sons e imagens;</a:t>
                      </a: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20 - Serviços de limpeza urbana e coleta de lixo;</a:t>
                      </a: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21 - Hotéis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pousadas e afins, limitada a 50% (cinquenta por cento) de sua capacidade;</a:t>
                      </a: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22 - Atividades, de igrejas e templos religiosos, com cultos e missas, preferencialmente, virtuais, respeitado o atendimento individual;</a:t>
                      </a: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23 - Atividade, de pesca no mar; e</a:t>
                      </a:r>
                    </a:p>
                    <a:p>
                      <a:pPr marL="180975" indent="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24 - Atividade, de locação de veículos.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05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8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D2EFC7-3D33-4CF3-AE8F-39B2CD50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788918"/>
              </p:ext>
            </p:extLst>
          </p:nvPr>
        </p:nvGraphicFramePr>
        <p:xfrm>
          <a:off x="0" y="1"/>
          <a:ext cx="12192001" cy="695375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3029415389"/>
                    </a:ext>
                  </a:extLst>
                </a:gridCol>
                <a:gridCol w="1188721">
                  <a:extLst>
                    <a:ext uri="{9D8B030D-6E8A-4147-A177-3AD203B41FA5}">
                      <a16:colId xmlns:a16="http://schemas.microsoft.com/office/drawing/2014/main" val="2594785486"/>
                    </a:ext>
                  </a:extLst>
                </a:gridCol>
                <a:gridCol w="10515600">
                  <a:extLst>
                    <a:ext uri="{9D8B030D-6E8A-4147-A177-3AD203B41FA5}">
                      <a16:colId xmlns:a16="http://schemas.microsoft.com/office/drawing/2014/main" val="30122863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rgbClr val="9900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 A SEREM IMPLEMENTADAS PELO ESTADO, MUNICÍPIOS E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TODA SOCIEDADE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990853"/>
                  </a:ext>
                </a:extLst>
              </a:tr>
              <a:tr h="6233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RESTRITIVAS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vert="vert27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err="1">
                          <a:effectLst/>
                        </a:rPr>
                        <a:t>AtividadesSociais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Ficam proibidas:</a:t>
                      </a: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reuniões, excetuadas as pertencentes ao mesmo núcleo familiar, incluindo quaisquer tipos de eventos sociais;</a:t>
                      </a: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utilização de praças, parques, jardins públicos, campos públicos de futebol, quadras públicas de esportes públicas, ginásios públicos de esportes e outros espaços públicos equivalentes; </a:t>
                      </a:r>
                    </a:p>
                    <a:p>
                      <a:pPr marL="742950" lvl="1" indent="-285750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realização de atividades físicas coletivas, nas áreas e vias públicas.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Fica recomendado que as igrejas e os templos religiosos transmitam, preferencialmente, seus cultos e missas por meio virtual.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administradores e síndicos de condomínios verticais e/ou horizontais devem limitar a utilização, simultânea, das áreas de uso comum de lazer para os moradores do mesmo núcleo familiar.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pessoas deverão adotar medidas de proteção e higiene, bem como utilizar máscaras fora do ambiente residencial.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Municípios deverão proceder a orientação/conscientização para o isolamento social e distanciamento social (DISK Aglomeração), efetuar abordagem às pessoas, proceder a comunicação social, por meio de rádio, carros de som e outros, monitorar casos suspeitos e infectados, e expedir determinações a respeito do isolamento social com intervenção local.</a:t>
                      </a:r>
                    </a:p>
                  </a:txBody>
                  <a:tcPr marL="89535" marR="89535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05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D2EFC7-3D33-4CF3-AE8F-39B2CD50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118227"/>
              </p:ext>
            </p:extLst>
          </p:nvPr>
        </p:nvGraphicFramePr>
        <p:xfrm>
          <a:off x="0" y="-24060"/>
          <a:ext cx="12192000" cy="68820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3029415389"/>
                    </a:ext>
                  </a:extLst>
                </a:gridCol>
                <a:gridCol w="1332021">
                  <a:extLst>
                    <a:ext uri="{9D8B030D-6E8A-4147-A177-3AD203B41FA5}">
                      <a16:colId xmlns:a16="http://schemas.microsoft.com/office/drawing/2014/main" val="2594785486"/>
                    </a:ext>
                  </a:extLst>
                </a:gridCol>
                <a:gridCol w="10372299">
                  <a:extLst>
                    <a:ext uri="{9D8B030D-6E8A-4147-A177-3AD203B41FA5}">
                      <a16:colId xmlns:a16="http://schemas.microsoft.com/office/drawing/2014/main" val="301228633"/>
                    </a:ext>
                  </a:extLst>
                </a:gridCol>
              </a:tblGrid>
              <a:tr h="689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 A SEREM IMPLEMENTADAS PELO ESTADO, MUNICÍPIOS E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TODA SOCIEDADE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extLst>
                  <a:ext uri="{0D108BD9-81ED-4DB2-BD59-A6C34878D82A}">
                    <a16:rowId xmlns:a16="http://schemas.microsoft.com/office/drawing/2014/main" val="785990853"/>
                  </a:ext>
                </a:extLst>
              </a:tr>
              <a:tr h="61921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RESTRITIVAS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vert="vert27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Comerciais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Serviços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Indústrias</a:t>
                      </a:r>
                      <a:endParaRPr lang="pt-B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94" marR="40294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9888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Fica suspenso o funcionamento de quaisquer serviços e atividades em território do Estado do Espírito Santo, à exceção dos considerados essenciais. </a:t>
                      </a:r>
                    </a:p>
                    <a:p>
                      <a:pPr marL="827088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se aplica às atividades internas dos estabelecimentos em geral, à realização de transações comerciais por meio de aplicativos ou outros instrumentos similares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os serviços de entrega de mercadorias em domicílio (</a:t>
                      </a:r>
                      <a:r>
                        <a:rPr lang="pt-BR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delivery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20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Proibidos serviços de</a:t>
                      </a:r>
                      <a:r>
                        <a:rPr lang="pt-BR" sz="20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drive thru, take away </a:t>
                      </a:r>
                      <a:r>
                        <a:rPr lang="en-US" sz="200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US" sz="20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equivalente</a:t>
                      </a:r>
                      <a:r>
                        <a:rPr lang="en-US" sz="20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20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 restaurantes só poderão funcionar por meio do sistema de entregas (</a:t>
                      </a:r>
                      <a:r>
                        <a:rPr lang="pt-BR" sz="2000" b="1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delivery</a:t>
                      </a:r>
                      <a:r>
                        <a:rPr lang="pt-BR" sz="20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20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Fica proibido o atendimento ao público presencial nos serviços e atividades essenciais aos domingos e feriados, exceto: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20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Farmácias,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postos de combustíveis, assistência à saúde, assistência social e atendimento à população em situação de vulnerabilidade, serviço funerário, transporte público coletivo e de passageiros.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lojas de conveniência de postos de combustíveis não poderão funcionar durante a vigência do presente Decreto.</a:t>
                      </a:r>
                      <a:endParaRPr lang="pt-BR" sz="2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2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611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9D2EFC7-3D33-4CF3-AE8F-39B2CD502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402356"/>
              </p:ext>
            </p:extLst>
          </p:nvPr>
        </p:nvGraphicFramePr>
        <p:xfrm>
          <a:off x="0" y="-24062"/>
          <a:ext cx="12192000" cy="688206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3029415389"/>
                    </a:ext>
                  </a:extLst>
                </a:gridCol>
                <a:gridCol w="1332021">
                  <a:extLst>
                    <a:ext uri="{9D8B030D-6E8A-4147-A177-3AD203B41FA5}">
                      <a16:colId xmlns:a16="http://schemas.microsoft.com/office/drawing/2014/main" val="2594785486"/>
                    </a:ext>
                  </a:extLst>
                </a:gridCol>
                <a:gridCol w="10372299">
                  <a:extLst>
                    <a:ext uri="{9D8B030D-6E8A-4147-A177-3AD203B41FA5}">
                      <a16:colId xmlns:a16="http://schemas.microsoft.com/office/drawing/2014/main" val="301228633"/>
                    </a:ext>
                  </a:extLst>
                </a:gridCol>
              </a:tblGrid>
              <a:tr h="701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 A SEREM IMPLEMENTADAS PELO ESTADO, MUNICÍPIOS E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TODA SOCIEDADE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11" marR="42011" marT="0" marB="0" anchor="ctr"/>
                </a:tc>
                <a:extLst>
                  <a:ext uri="{0D108BD9-81ED-4DB2-BD59-A6C34878D82A}">
                    <a16:rowId xmlns:a16="http://schemas.microsoft.com/office/drawing/2014/main" val="785990853"/>
                  </a:ext>
                </a:extLst>
              </a:tr>
              <a:tr h="61806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MEDIDAS</a:t>
                      </a:r>
                      <a:r>
                        <a:rPr lang="pt-BR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RESTRITIVAS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4" marR="40294" marT="0" marB="0" vert="vert270" anchor="ctr"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Comerciais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Serviços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Indústrias</a:t>
                      </a:r>
                    </a:p>
                  </a:txBody>
                  <a:tcPr marL="40294" marR="40294" marT="0" marB="0" anchor="ctr"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estabelecimentos não essenciais deverão manter fechados os acessos do público ao seu interior e está proibido o atendimento ao público externo no interior ou na porta, com ou sem horário marcado.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Estão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proibidos os funcionamentos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clubes de serviço e de lazer, de academias de qualquer natureza, e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realização de atividades esportivas de caráter coletivo, ainda que sem a presença de público.</a:t>
                      </a:r>
                    </a:p>
                    <a:p>
                      <a:pPr marL="742950" lvl="1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jogos de campeonato nacional de futebol a partir do dia 19 de março de 2021.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Fica admitido o atendimento presencial em concessionárias prestadoras de serviço público realizado, mesmo que não consideradas como essenciais, mediante prévio agendamento e desde que não haja a possibilidade de atendimento por outro canal.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enquadramento</a:t>
                      </a:r>
                      <a:r>
                        <a:rPr lang="pt-BR" sz="200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como atividade essencial, para efeitos do Decreto, ocorrerá com base na atividade preponderante realizada pelo estabelecimento, não se aplicando para esse fim </a:t>
                      </a: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Classificação Nacional de Atividade Econômica (CNAE).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t-BR" sz="2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hotéis, pousadas e afins não poderão receber mais hospedes até atender o limite de 50% (cinquenta por cento) de sua capacidade.</a:t>
                      </a:r>
                    </a:p>
                  </a:txBody>
                  <a:tcPr marL="89535" marR="89535" marT="0" marB="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2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492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11950</TotalTime>
  <Words>1529</Words>
  <Application>Microsoft Office PowerPoint</Application>
  <PresentationFormat>Widescreen</PresentationFormat>
  <Paragraphs>117</Paragraphs>
  <Slides>12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Tema do Office</vt:lpstr>
      <vt:lpstr>Apresentação do PowerPoint</vt:lpstr>
      <vt:lpstr>Apresentação do PowerPoint</vt:lpstr>
      <vt:lpstr>MEDIDAS RESTRITIVAS DO RISCO EXTREMO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Victor Faria</dc:creator>
  <cp:lastModifiedBy>Alexandre Cerqueira</cp:lastModifiedBy>
  <cp:revision>257</cp:revision>
  <dcterms:created xsi:type="dcterms:W3CDTF">2019-08-14T01:37:35Z</dcterms:created>
  <dcterms:modified xsi:type="dcterms:W3CDTF">2021-03-16T18:03:55Z</dcterms:modified>
</cp:coreProperties>
</file>